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Instrument Sans Medium" panose="020B0604020202020204" charset="0"/>
      <p:regular r:id="rId10"/>
    </p:embeddedFont>
    <p:embeddedFont>
      <p:font typeface="Instrument Sans Semi Bold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86CED8-E13C-48BD-8569-75F8D2547210}" v="15" dt="2025-11-14T13:39:09.8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3490D-7758-448B-8D6A-5BFECBABBD5F}" type="datetimeFigureOut">
              <a:t>11/14/2025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A6049-8E18-4108-9065-E408F1C825A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7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sv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12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5" Type="http://schemas.openxmlformats.org/officeDocument/2006/relationships/image" Target="../media/image2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svg"/><Relationship Id="rId1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7757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Building a Heart Disease Predictor with Logistic Regression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94634"/>
            <a:ext cx="72219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 Internship Project on a Machine Learning Workflow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38912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Author:</a:t>
            </a: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Prasun Kamilya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2821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0079"/>
            <a:ext cx="7056715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Objective &amp; Technical Stack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3790" y="4702016"/>
            <a:ext cx="3232190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Project Objective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793790" y="5321379"/>
            <a:ext cx="6258520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 implement an end-to-end machine learning pipeline predicting the 10-year risk of coronary heart disease (CHD) using the comprehensive Framingham dataset.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93790" y="6549628"/>
            <a:ext cx="62585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project demonstrates practical application of data science techniques to solve a real-world healthcare challenge.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585710" y="4702016"/>
            <a:ext cx="3232190" cy="4039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Core Libraries</a:t>
            </a:r>
            <a:endParaRPr lang="en-US" sz="2500" dirty="0"/>
          </a:p>
        </p:txBody>
      </p:sp>
      <p:sp>
        <p:nvSpPr>
          <p:cNvPr id="8" name="Text 5"/>
          <p:cNvSpPr/>
          <p:nvPr/>
        </p:nvSpPr>
        <p:spPr>
          <a:xfrm>
            <a:off x="7585710" y="5321379"/>
            <a:ext cx="62585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Manipulation: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pandas, numpy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585710" y="5741551"/>
            <a:ext cx="625852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Visualisation: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matplotlib, seaborn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585710" y="6161723"/>
            <a:ext cx="6258520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6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Machine Learning:</a:t>
            </a:r>
            <a:r>
              <a:rPr lang="en-US" sz="16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scikit-learn for preprocessing, model splitting, and evaluation</a:t>
            </a:r>
            <a:endParaRPr lang="en-US" sz="16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D49AFD-1503-16F6-8EAA-11896273CC7F}"/>
              </a:ext>
            </a:extLst>
          </p:cNvPr>
          <p:cNvSpPr/>
          <p:nvPr/>
        </p:nvSpPr>
        <p:spPr>
          <a:xfrm>
            <a:off x="12664440" y="7646669"/>
            <a:ext cx="1931670" cy="5372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216" y="609005"/>
            <a:ext cx="4846320" cy="4498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Cleaning &amp; Key Insights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775216" y="1346716"/>
            <a:ext cx="143947" cy="179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100" dirty="0"/>
          </a:p>
        </p:txBody>
      </p:sp>
      <p:sp>
        <p:nvSpPr>
          <p:cNvPr id="4" name="Shape 2"/>
          <p:cNvSpPr/>
          <p:nvPr/>
        </p:nvSpPr>
        <p:spPr>
          <a:xfrm>
            <a:off x="775216" y="1576030"/>
            <a:ext cx="6467951" cy="1524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5" name="Text 3"/>
          <p:cNvSpPr/>
          <p:nvPr/>
        </p:nvSpPr>
        <p:spPr>
          <a:xfrm>
            <a:off x="775216" y="1678424"/>
            <a:ext cx="1799630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Loading &amp; Cleaning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775216" y="1989773"/>
            <a:ext cx="6467951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Loaded the Framingham dataset and removed the 'education' feature due to limited predictive value.</a:t>
            </a:r>
            <a:endParaRPr lang="en-US" sz="1100" dirty="0"/>
          </a:p>
        </p:txBody>
      </p:sp>
      <p:sp>
        <p:nvSpPr>
          <p:cNvPr id="7" name="Shape 5"/>
          <p:cNvSpPr/>
          <p:nvPr/>
        </p:nvSpPr>
        <p:spPr>
          <a:xfrm>
            <a:off x="775216" y="2612231"/>
            <a:ext cx="6467951" cy="676275"/>
          </a:xfrm>
          <a:prstGeom prst="roundRect">
            <a:avLst>
              <a:gd name="adj" fmla="val 19160"/>
            </a:avLst>
          </a:prstGeom>
          <a:solidFill>
            <a:srgbClr val="F2F2F2"/>
          </a:solidFill>
          <a:ln/>
        </p:spPr>
      </p:sp>
      <p:sp>
        <p:nvSpPr>
          <p:cNvPr id="8" name="Shape 6"/>
          <p:cNvSpPr/>
          <p:nvPr/>
        </p:nvSpPr>
        <p:spPr>
          <a:xfrm>
            <a:off x="768072" y="2612231"/>
            <a:ext cx="6482239" cy="676275"/>
          </a:xfrm>
          <a:prstGeom prst="roundRect">
            <a:avLst>
              <a:gd name="adj" fmla="val 3193"/>
            </a:avLst>
          </a:prstGeom>
          <a:solidFill>
            <a:srgbClr val="F2F2F2"/>
          </a:solidFill>
          <a:ln/>
        </p:spPr>
      </p:sp>
      <p:sp>
        <p:nvSpPr>
          <p:cNvPr id="9" name="Text 7"/>
          <p:cNvSpPr/>
          <p:nvPr/>
        </p:nvSpPr>
        <p:spPr>
          <a:xfrm>
            <a:off x="912019" y="2720102"/>
            <a:ext cx="6194346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disease_df = pd.read_csv("framingham.csv")disease_df.drop(columns=['education'])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7387114" y="1346716"/>
            <a:ext cx="143947" cy="179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100" dirty="0"/>
          </a:p>
        </p:txBody>
      </p:sp>
      <p:sp>
        <p:nvSpPr>
          <p:cNvPr id="11" name="Shape 9"/>
          <p:cNvSpPr/>
          <p:nvPr/>
        </p:nvSpPr>
        <p:spPr>
          <a:xfrm>
            <a:off x="7387114" y="1576030"/>
            <a:ext cx="6468070" cy="1524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2" name="Text 10"/>
          <p:cNvSpPr/>
          <p:nvPr/>
        </p:nvSpPr>
        <p:spPr>
          <a:xfrm>
            <a:off x="7387114" y="1678424"/>
            <a:ext cx="2058353" cy="225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Handling Missing Values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7387114" y="1989773"/>
            <a:ext cx="6468070" cy="460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Applied dropna() to remove rows with missing data, resulting in a clean dataset of 3,751 records ready for analysis.</a:t>
            </a:r>
            <a:endParaRPr lang="en-US" sz="1100" dirty="0"/>
          </a:p>
        </p:txBody>
      </p:sp>
      <p:sp>
        <p:nvSpPr>
          <p:cNvPr id="14" name="Shape 12"/>
          <p:cNvSpPr/>
          <p:nvPr/>
        </p:nvSpPr>
        <p:spPr>
          <a:xfrm>
            <a:off x="7387114" y="2612231"/>
            <a:ext cx="6468070" cy="446008"/>
          </a:xfrm>
          <a:prstGeom prst="roundRect">
            <a:avLst>
              <a:gd name="adj" fmla="val 29052"/>
            </a:avLst>
          </a:prstGeom>
          <a:solidFill>
            <a:srgbClr val="F2F2F2"/>
          </a:solidFill>
          <a:ln/>
        </p:spPr>
      </p:sp>
      <p:sp>
        <p:nvSpPr>
          <p:cNvPr id="15" name="Shape 13"/>
          <p:cNvSpPr/>
          <p:nvPr/>
        </p:nvSpPr>
        <p:spPr>
          <a:xfrm>
            <a:off x="7379970" y="2612231"/>
            <a:ext cx="6482358" cy="446008"/>
          </a:xfrm>
          <a:prstGeom prst="roundRect">
            <a:avLst>
              <a:gd name="adj" fmla="val 4842"/>
            </a:avLst>
          </a:prstGeom>
          <a:solidFill>
            <a:srgbClr val="F2F2F2"/>
          </a:solidFill>
          <a:ln/>
        </p:spPr>
      </p:sp>
      <p:sp>
        <p:nvSpPr>
          <p:cNvPr id="16" name="Text 14"/>
          <p:cNvSpPr/>
          <p:nvPr/>
        </p:nvSpPr>
        <p:spPr>
          <a:xfrm>
            <a:off x="7523917" y="2720102"/>
            <a:ext cx="6194465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1E3063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disease_df.dropna(axis=0)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775216" y="3612237"/>
            <a:ext cx="4722495" cy="359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Critical Discovery: Class Imbalance</a:t>
            </a:r>
            <a:endParaRPr lang="en-US" sz="2250" dirty="0"/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216" y="4349829"/>
            <a:ext cx="4533900" cy="2538889"/>
          </a:xfrm>
          <a:prstGeom prst="rect">
            <a:avLst/>
          </a:prstGeom>
        </p:spPr>
      </p:pic>
      <p:sp>
        <p:nvSpPr>
          <p:cNvPr id="19" name="Text 16"/>
          <p:cNvSpPr/>
          <p:nvPr/>
        </p:nvSpPr>
        <p:spPr>
          <a:xfrm>
            <a:off x="8109466" y="4317444"/>
            <a:ext cx="5753219" cy="2302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pic>
        <p:nvPicPr>
          <p:cNvPr id="2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9976" y="3758449"/>
            <a:ext cx="4887836" cy="367489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CD484F0-E1EE-BDD3-1431-2B9FDD79F7AE}"/>
              </a:ext>
            </a:extLst>
          </p:cNvPr>
          <p:cNvSpPr/>
          <p:nvPr/>
        </p:nvSpPr>
        <p:spPr>
          <a:xfrm>
            <a:off x="12664440" y="7646669"/>
            <a:ext cx="1931670" cy="5372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84910"/>
            <a:ext cx="4992529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Preparing Data for the Model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6280190" y="1866781"/>
            <a:ext cx="3704511" cy="2585204"/>
          </a:xfrm>
          <a:prstGeom prst="roundRect">
            <a:avLst>
              <a:gd name="adj" fmla="val 2830"/>
            </a:avLst>
          </a:prstGeom>
          <a:solidFill>
            <a:srgbClr val="FFFFFF"/>
          </a:solidFill>
          <a:ln w="15240">
            <a:solidFill>
              <a:srgbClr val="B4CCE3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64950" y="1866781"/>
            <a:ext cx="60960" cy="2585204"/>
          </a:xfrm>
          <a:prstGeom prst="roundRect">
            <a:avLst>
              <a:gd name="adj" fmla="val 217674"/>
            </a:avLst>
          </a:prstGeom>
          <a:solidFill>
            <a:srgbClr val="84C1FA"/>
          </a:solidFill>
          <a:ln/>
        </p:spPr>
      </p:sp>
      <p:sp>
        <p:nvSpPr>
          <p:cNvPr id="6" name="Text 3"/>
          <p:cNvSpPr/>
          <p:nvPr/>
        </p:nvSpPr>
        <p:spPr>
          <a:xfrm>
            <a:off x="6488549" y="202942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Selection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6488549" y="2348151"/>
            <a:ext cx="333351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Selected 6 key clinical features based on medical relevance and predictive potential: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6488549" y="2907983"/>
            <a:ext cx="333351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Age, Sex (male), Cigarettes per day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6488549" y="3195280"/>
            <a:ext cx="3333512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50"/>
              </a:lnSpc>
              <a:buSzPct val="100000"/>
              <a:buChar char="•"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Total cholesterol, Systolic BP, Glucose</a:t>
            </a:r>
            <a:endParaRPr lang="en-US" sz="1150" dirty="0"/>
          </a:p>
        </p:txBody>
      </p:sp>
      <p:sp>
        <p:nvSpPr>
          <p:cNvPr id="10" name="Shape 7"/>
          <p:cNvSpPr/>
          <p:nvPr/>
        </p:nvSpPr>
        <p:spPr>
          <a:xfrm>
            <a:off x="6488549" y="3596878"/>
            <a:ext cx="3333512" cy="692467"/>
          </a:xfrm>
          <a:prstGeom prst="roundRect">
            <a:avLst>
              <a:gd name="adj" fmla="val 19163"/>
            </a:avLst>
          </a:prstGeom>
          <a:solidFill>
            <a:srgbClr val="F2F2F2"/>
          </a:solidFill>
          <a:ln/>
        </p:spPr>
      </p:sp>
      <p:sp>
        <p:nvSpPr>
          <p:cNvPr id="11" name="Shape 8"/>
          <p:cNvSpPr/>
          <p:nvPr/>
        </p:nvSpPr>
        <p:spPr>
          <a:xfrm>
            <a:off x="6481286" y="3596878"/>
            <a:ext cx="3348037" cy="692467"/>
          </a:xfrm>
          <a:prstGeom prst="roundRect">
            <a:avLst>
              <a:gd name="adj" fmla="val 3194"/>
            </a:avLst>
          </a:prstGeom>
          <a:solidFill>
            <a:srgbClr val="F2F2F2"/>
          </a:solidFill>
          <a:ln/>
        </p:spPr>
      </p:sp>
      <p:sp>
        <p:nvSpPr>
          <p:cNvPr id="12" name="Text 9"/>
          <p:cNvSpPr/>
          <p:nvPr/>
        </p:nvSpPr>
        <p:spPr>
          <a:xfrm>
            <a:off x="6628686" y="3707368"/>
            <a:ext cx="3053239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X = np.asarray(disease_df[['age', 'Sex_male', 'cigsPerDay', 'totChol', 'sysBP', 'glucose']])</a:t>
            </a:r>
            <a:endParaRPr lang="en-US" sz="1150" dirty="0"/>
          </a:p>
        </p:txBody>
      </p:sp>
      <p:sp>
        <p:nvSpPr>
          <p:cNvPr id="13" name="Shape 10"/>
          <p:cNvSpPr/>
          <p:nvPr/>
        </p:nvSpPr>
        <p:spPr>
          <a:xfrm>
            <a:off x="10132100" y="1866781"/>
            <a:ext cx="3704511" cy="2585204"/>
          </a:xfrm>
          <a:prstGeom prst="roundRect">
            <a:avLst>
              <a:gd name="adj" fmla="val 2830"/>
            </a:avLst>
          </a:prstGeom>
          <a:solidFill>
            <a:srgbClr val="FFFFFF"/>
          </a:solidFill>
          <a:ln w="15240">
            <a:solidFill>
              <a:srgbClr val="B4CCE3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10116860" y="1866781"/>
            <a:ext cx="60960" cy="2585204"/>
          </a:xfrm>
          <a:prstGeom prst="roundRect">
            <a:avLst>
              <a:gd name="adj" fmla="val 217674"/>
            </a:avLst>
          </a:prstGeom>
          <a:solidFill>
            <a:srgbClr val="84C1FA"/>
          </a:solidFill>
          <a:ln/>
        </p:spPr>
      </p:sp>
      <p:sp>
        <p:nvSpPr>
          <p:cNvPr id="15" name="Text 12"/>
          <p:cNvSpPr/>
          <p:nvPr/>
        </p:nvSpPr>
        <p:spPr>
          <a:xfrm>
            <a:off x="10340459" y="2029420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Target Variable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10340459" y="2348151"/>
            <a:ext cx="3333512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Extracted the 10-year CHD risk indicator as our prediction target.</a:t>
            </a:r>
            <a:endParaRPr lang="en-US" sz="1150" dirty="0"/>
          </a:p>
        </p:txBody>
      </p:sp>
      <p:sp>
        <p:nvSpPr>
          <p:cNvPr id="17" name="Shape 14"/>
          <p:cNvSpPr/>
          <p:nvPr/>
        </p:nvSpPr>
        <p:spPr>
          <a:xfrm>
            <a:off x="10340459" y="2985492"/>
            <a:ext cx="3333512" cy="456724"/>
          </a:xfrm>
          <a:prstGeom prst="roundRect">
            <a:avLst>
              <a:gd name="adj" fmla="val 29053"/>
            </a:avLst>
          </a:prstGeom>
          <a:solidFill>
            <a:srgbClr val="F2F2F2"/>
          </a:solidFill>
          <a:ln/>
        </p:spPr>
      </p:sp>
      <p:sp>
        <p:nvSpPr>
          <p:cNvPr id="18" name="Shape 15"/>
          <p:cNvSpPr/>
          <p:nvPr/>
        </p:nvSpPr>
        <p:spPr>
          <a:xfrm>
            <a:off x="10333196" y="2985492"/>
            <a:ext cx="3348037" cy="456724"/>
          </a:xfrm>
          <a:prstGeom prst="roundRect">
            <a:avLst>
              <a:gd name="adj" fmla="val 4842"/>
            </a:avLst>
          </a:prstGeom>
          <a:solidFill>
            <a:srgbClr val="F2F2F2"/>
          </a:solidFill>
          <a:ln/>
        </p:spPr>
      </p:sp>
      <p:sp>
        <p:nvSpPr>
          <p:cNvPr id="19" name="Text 16"/>
          <p:cNvSpPr/>
          <p:nvPr/>
        </p:nvSpPr>
        <p:spPr>
          <a:xfrm>
            <a:off x="10480596" y="3095982"/>
            <a:ext cx="3053239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y = np.asarray(disease_df['TenYearCHD'])</a:t>
            </a:r>
            <a:endParaRPr lang="en-US" sz="1150" dirty="0"/>
          </a:p>
        </p:txBody>
      </p:sp>
      <p:sp>
        <p:nvSpPr>
          <p:cNvPr id="20" name="Shape 17"/>
          <p:cNvSpPr/>
          <p:nvPr/>
        </p:nvSpPr>
        <p:spPr>
          <a:xfrm>
            <a:off x="6280190" y="4599384"/>
            <a:ext cx="3704511" cy="2445306"/>
          </a:xfrm>
          <a:prstGeom prst="roundRect">
            <a:avLst>
              <a:gd name="adj" fmla="val 2992"/>
            </a:avLst>
          </a:prstGeom>
          <a:solidFill>
            <a:srgbClr val="FFFFFF"/>
          </a:solidFill>
          <a:ln w="15240">
            <a:solidFill>
              <a:srgbClr val="B4CCE3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6264950" y="4599384"/>
            <a:ext cx="60960" cy="2445306"/>
          </a:xfrm>
          <a:prstGeom prst="roundRect">
            <a:avLst>
              <a:gd name="adj" fmla="val 217674"/>
            </a:avLst>
          </a:prstGeom>
          <a:solidFill>
            <a:srgbClr val="84C1FA"/>
          </a:solidFill>
          <a:ln/>
        </p:spPr>
      </p:sp>
      <p:sp>
        <p:nvSpPr>
          <p:cNvPr id="22" name="Text 19"/>
          <p:cNvSpPr/>
          <p:nvPr/>
        </p:nvSpPr>
        <p:spPr>
          <a:xfrm>
            <a:off x="6488549" y="4762024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Normalisation</a:t>
            </a:r>
            <a:endParaRPr lang="en-US" sz="1450" dirty="0"/>
          </a:p>
        </p:txBody>
      </p:sp>
      <p:sp>
        <p:nvSpPr>
          <p:cNvPr id="23" name="Text 20"/>
          <p:cNvSpPr/>
          <p:nvPr/>
        </p:nvSpPr>
        <p:spPr>
          <a:xfrm>
            <a:off x="6488549" y="5080754"/>
            <a:ext cx="3333512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Why this matters:</a:t>
            </a:r>
            <a:r>
              <a:rPr lang="en-US" sz="11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Logistic Regression converges faster and performs more reliably when all features are on a standard, comparable scale.</a:t>
            </a:r>
            <a:endParaRPr lang="en-US" sz="1150" dirty="0"/>
          </a:p>
        </p:txBody>
      </p:sp>
      <p:sp>
        <p:nvSpPr>
          <p:cNvPr id="24" name="Shape 21"/>
          <p:cNvSpPr/>
          <p:nvPr/>
        </p:nvSpPr>
        <p:spPr>
          <a:xfrm>
            <a:off x="6488549" y="6189583"/>
            <a:ext cx="3333512" cy="692467"/>
          </a:xfrm>
          <a:prstGeom prst="roundRect">
            <a:avLst>
              <a:gd name="adj" fmla="val 19163"/>
            </a:avLst>
          </a:prstGeom>
          <a:solidFill>
            <a:srgbClr val="F2F2F2"/>
          </a:solidFill>
          <a:ln/>
        </p:spPr>
      </p:sp>
      <p:sp>
        <p:nvSpPr>
          <p:cNvPr id="25" name="Shape 22"/>
          <p:cNvSpPr/>
          <p:nvPr/>
        </p:nvSpPr>
        <p:spPr>
          <a:xfrm>
            <a:off x="6481286" y="6189583"/>
            <a:ext cx="3348037" cy="692467"/>
          </a:xfrm>
          <a:prstGeom prst="roundRect">
            <a:avLst>
              <a:gd name="adj" fmla="val 3194"/>
            </a:avLst>
          </a:prstGeom>
          <a:solidFill>
            <a:srgbClr val="F2F2F2"/>
          </a:solidFill>
          <a:ln/>
        </p:spPr>
      </p:sp>
      <p:sp>
        <p:nvSpPr>
          <p:cNvPr id="26" name="Text 23"/>
          <p:cNvSpPr/>
          <p:nvPr/>
        </p:nvSpPr>
        <p:spPr>
          <a:xfrm>
            <a:off x="6628686" y="6300073"/>
            <a:ext cx="3053239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1E3063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X = preprocessing.StandardScaler().fit(X).transform(X)</a:t>
            </a:r>
            <a:endParaRPr lang="en-US" sz="115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2459F3E-310B-6BF0-2F76-CFFC0D1A1D92}"/>
              </a:ext>
            </a:extLst>
          </p:cNvPr>
          <p:cNvSpPr/>
          <p:nvPr/>
        </p:nvSpPr>
        <p:spPr>
          <a:xfrm>
            <a:off x="12664440" y="7646669"/>
            <a:ext cx="1931670" cy="5372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8302"/>
            <a:ext cx="8753475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Building the Logistic Regression Model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686282"/>
            <a:ext cx="4347567" cy="7711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86552" y="2650212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Split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986552" y="3067050"/>
            <a:ext cx="3962043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Divided the dataset into training and testing sets with a 70-30 split.</a:t>
            </a:r>
            <a:endParaRPr lang="en-US" sz="1500" dirty="0"/>
          </a:p>
        </p:txBody>
      </p:sp>
      <p:sp>
        <p:nvSpPr>
          <p:cNvPr id="6" name="Shape 3"/>
          <p:cNvSpPr/>
          <p:nvPr/>
        </p:nvSpPr>
        <p:spPr>
          <a:xfrm>
            <a:off x="986552" y="3900607"/>
            <a:ext cx="3962043" cy="1214199"/>
          </a:xfrm>
          <a:prstGeom prst="roundRect">
            <a:avLst>
              <a:gd name="adj" fmla="val 14291"/>
            </a:avLst>
          </a:prstGeom>
          <a:solidFill>
            <a:srgbClr val="F2F2F2"/>
          </a:solidFill>
          <a:ln/>
        </p:spPr>
      </p:sp>
      <p:sp>
        <p:nvSpPr>
          <p:cNvPr id="7" name="Shape 4"/>
          <p:cNvSpPr/>
          <p:nvPr/>
        </p:nvSpPr>
        <p:spPr>
          <a:xfrm>
            <a:off x="977027" y="3900607"/>
            <a:ext cx="3981093" cy="1214199"/>
          </a:xfrm>
          <a:prstGeom prst="roundRect">
            <a:avLst>
              <a:gd name="adj" fmla="val 2382"/>
            </a:avLst>
          </a:prstGeom>
          <a:solidFill>
            <a:srgbClr val="F2F2F2"/>
          </a:solidFill>
          <a:ln/>
        </p:spPr>
      </p:sp>
      <p:sp>
        <p:nvSpPr>
          <p:cNvPr id="8" name="Text 5"/>
          <p:cNvSpPr/>
          <p:nvPr/>
        </p:nvSpPr>
        <p:spPr>
          <a:xfrm>
            <a:off x="1169789" y="4045148"/>
            <a:ext cx="3595568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X_train, X_test, y_train, y_test = train_test_split(X, y, test_size=0.3, random_state=4)</a:t>
            </a:r>
            <a:endParaRPr lang="en-US" sz="15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1686282"/>
            <a:ext cx="4347567" cy="77116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34119" y="2650212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Model Training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5334119" y="3067050"/>
            <a:ext cx="3962043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Initialised and trained the Logistic Regression classifier on the training data.</a:t>
            </a:r>
            <a:endParaRPr lang="en-US" sz="1500" dirty="0"/>
          </a:p>
        </p:txBody>
      </p:sp>
      <p:sp>
        <p:nvSpPr>
          <p:cNvPr id="12" name="Shape 8"/>
          <p:cNvSpPr/>
          <p:nvPr/>
        </p:nvSpPr>
        <p:spPr>
          <a:xfrm>
            <a:off x="5334119" y="3900607"/>
            <a:ext cx="3962043" cy="1522571"/>
          </a:xfrm>
          <a:prstGeom prst="roundRect">
            <a:avLst>
              <a:gd name="adj" fmla="val 11397"/>
            </a:avLst>
          </a:prstGeom>
          <a:solidFill>
            <a:srgbClr val="F2F2F2"/>
          </a:solidFill>
          <a:ln/>
        </p:spPr>
      </p:sp>
      <p:sp>
        <p:nvSpPr>
          <p:cNvPr id="13" name="Shape 9"/>
          <p:cNvSpPr/>
          <p:nvPr/>
        </p:nvSpPr>
        <p:spPr>
          <a:xfrm>
            <a:off x="5324594" y="3900607"/>
            <a:ext cx="3981093" cy="1522571"/>
          </a:xfrm>
          <a:prstGeom prst="roundRect">
            <a:avLst>
              <a:gd name="adj" fmla="val 1899"/>
            </a:avLst>
          </a:prstGeom>
          <a:solidFill>
            <a:srgbClr val="F2F2F2"/>
          </a:solidFill>
          <a:ln/>
        </p:spPr>
      </p:sp>
      <p:sp>
        <p:nvSpPr>
          <p:cNvPr id="14" name="Text 10"/>
          <p:cNvSpPr/>
          <p:nvPr/>
        </p:nvSpPr>
        <p:spPr>
          <a:xfrm>
            <a:off x="5517356" y="4045148"/>
            <a:ext cx="3595568" cy="12334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from sklearn.linear_model import LogisticRegressionlogreg = LogisticRegression()logreg.fit(X_train, y_train)</a:t>
            </a:r>
            <a:endParaRPr lang="en-US" sz="1500" dirty="0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1686282"/>
            <a:ext cx="4347567" cy="77116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681686" y="2650212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Predictions</a:t>
            </a: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9681686" y="3067050"/>
            <a:ext cx="3962043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Generated predictions on the test set to evaluate model performance.</a:t>
            </a:r>
            <a:endParaRPr lang="en-US" sz="1500" dirty="0"/>
          </a:p>
        </p:txBody>
      </p:sp>
      <p:sp>
        <p:nvSpPr>
          <p:cNvPr id="18" name="Shape 13"/>
          <p:cNvSpPr/>
          <p:nvPr/>
        </p:nvSpPr>
        <p:spPr>
          <a:xfrm>
            <a:off x="9681686" y="3900607"/>
            <a:ext cx="3962043" cy="597456"/>
          </a:xfrm>
          <a:prstGeom prst="roundRect">
            <a:avLst>
              <a:gd name="adj" fmla="val 29044"/>
            </a:avLst>
          </a:prstGeom>
          <a:solidFill>
            <a:srgbClr val="F2F2F2"/>
          </a:solidFill>
          <a:ln/>
        </p:spPr>
      </p:sp>
      <p:sp>
        <p:nvSpPr>
          <p:cNvPr id="19" name="Shape 14"/>
          <p:cNvSpPr/>
          <p:nvPr/>
        </p:nvSpPr>
        <p:spPr>
          <a:xfrm>
            <a:off x="9672161" y="3900607"/>
            <a:ext cx="3981093" cy="597456"/>
          </a:xfrm>
          <a:prstGeom prst="roundRect">
            <a:avLst>
              <a:gd name="adj" fmla="val 4841"/>
            </a:avLst>
          </a:prstGeom>
          <a:solidFill>
            <a:srgbClr val="F2F2F2"/>
          </a:solidFill>
          <a:ln/>
        </p:spPr>
      </p:sp>
      <p:sp>
        <p:nvSpPr>
          <p:cNvPr id="20" name="Text 15"/>
          <p:cNvSpPr/>
          <p:nvPr/>
        </p:nvSpPr>
        <p:spPr>
          <a:xfrm>
            <a:off x="9864923" y="4045148"/>
            <a:ext cx="359556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highlight>
                  <a:srgbClr val="F2F2F2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y_pred = logreg.predict(X_test)</a:t>
            </a:r>
            <a:endParaRPr lang="en-US" sz="1500" dirty="0"/>
          </a:p>
        </p:txBody>
      </p:sp>
      <p:sp>
        <p:nvSpPr>
          <p:cNvPr id="21" name="Text 16"/>
          <p:cNvSpPr/>
          <p:nvPr/>
        </p:nvSpPr>
        <p:spPr>
          <a:xfrm>
            <a:off x="793790" y="5929074"/>
            <a:ext cx="6400919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2,625</a:t>
            </a:r>
            <a:endParaRPr lang="en-US" sz="5000" dirty="0"/>
          </a:p>
        </p:txBody>
      </p:sp>
      <p:sp>
        <p:nvSpPr>
          <p:cNvPr id="22" name="Text 17"/>
          <p:cNvSpPr/>
          <p:nvPr/>
        </p:nvSpPr>
        <p:spPr>
          <a:xfrm>
            <a:off x="2789277" y="6806089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Training Samples</a:t>
            </a:r>
            <a:endParaRPr lang="en-US" sz="1850" dirty="0"/>
          </a:p>
        </p:txBody>
      </p:sp>
      <p:sp>
        <p:nvSpPr>
          <p:cNvPr id="23" name="Text 18"/>
          <p:cNvSpPr/>
          <p:nvPr/>
        </p:nvSpPr>
        <p:spPr>
          <a:xfrm>
            <a:off x="793790" y="7222927"/>
            <a:ext cx="640091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70% of data used for model learning</a:t>
            </a:r>
            <a:endParaRPr lang="en-US" sz="1500" dirty="0"/>
          </a:p>
        </p:txBody>
      </p:sp>
      <p:sp>
        <p:nvSpPr>
          <p:cNvPr id="24" name="Text 19"/>
          <p:cNvSpPr/>
          <p:nvPr/>
        </p:nvSpPr>
        <p:spPr>
          <a:xfrm>
            <a:off x="7435691" y="5929074"/>
            <a:ext cx="6400919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00"/>
              </a:lnSpc>
              <a:buNone/>
            </a:pPr>
            <a:r>
              <a:rPr lang="en-US" sz="50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1,126</a:t>
            </a:r>
            <a:endParaRPr lang="en-US" sz="5000" dirty="0"/>
          </a:p>
        </p:txBody>
      </p:sp>
      <p:sp>
        <p:nvSpPr>
          <p:cNvPr id="25" name="Text 20"/>
          <p:cNvSpPr/>
          <p:nvPr/>
        </p:nvSpPr>
        <p:spPr>
          <a:xfrm>
            <a:off x="9431179" y="6806089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1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Testing Samples</a:t>
            </a:r>
            <a:endParaRPr lang="en-US" sz="1850" dirty="0"/>
          </a:p>
        </p:txBody>
      </p:sp>
      <p:sp>
        <p:nvSpPr>
          <p:cNvPr id="26" name="Text 21"/>
          <p:cNvSpPr/>
          <p:nvPr/>
        </p:nvSpPr>
        <p:spPr>
          <a:xfrm>
            <a:off x="7435691" y="7222927"/>
            <a:ext cx="640091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5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30% held back for evaluation</a:t>
            </a:r>
            <a:endParaRPr lang="en-US" sz="15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48DDC9-352E-D955-F866-CDEEC614978F}"/>
              </a:ext>
            </a:extLst>
          </p:cNvPr>
          <p:cNvSpPr/>
          <p:nvPr/>
        </p:nvSpPr>
        <p:spPr>
          <a:xfrm>
            <a:off x="12664440" y="7646669"/>
            <a:ext cx="1931670" cy="5372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026" y="464344"/>
            <a:ext cx="4738926" cy="343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Performance: The Good and The Bad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2111454" y="1740218"/>
            <a:ext cx="1350050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84.9%</a:t>
            </a:r>
            <a:endParaRPr lang="en-US" sz="2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341" y="1054179"/>
            <a:ext cx="1646515" cy="16465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100620" y="2837736"/>
            <a:ext cx="1372076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Overall Accuracy</a:t>
            </a:r>
            <a:endParaRPr lang="en-US" sz="1050" dirty="0"/>
          </a:p>
        </p:txBody>
      </p:sp>
      <p:sp>
        <p:nvSpPr>
          <p:cNvPr id="6" name="Text 3"/>
          <p:cNvSpPr/>
          <p:nvPr/>
        </p:nvSpPr>
        <p:spPr>
          <a:xfrm>
            <a:off x="591026" y="3075027"/>
            <a:ext cx="4391263" cy="175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8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Looks impressive, but </a:t>
            </a:r>
            <a:r>
              <a:rPr lang="en-US" sz="850" dirty="0">
                <a:solidFill>
                  <a:srgbClr val="FF5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accuracy is misleading</a:t>
            </a:r>
            <a:r>
              <a:rPr lang="en-US" sz="8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on imbalanced datasets</a:t>
            </a:r>
            <a:endParaRPr lang="en-US" sz="850" dirty="0"/>
          </a:p>
        </p:txBody>
      </p:sp>
      <p:sp>
        <p:nvSpPr>
          <p:cNvPr id="7" name="Text 4"/>
          <p:cNvSpPr/>
          <p:nvPr/>
        </p:nvSpPr>
        <p:spPr>
          <a:xfrm>
            <a:off x="6639997" y="1740218"/>
            <a:ext cx="1350050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46%</a:t>
            </a:r>
            <a:endParaRPr lang="en-US" sz="21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883" y="1054179"/>
            <a:ext cx="1646515" cy="164651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629043" y="2837736"/>
            <a:ext cx="1372076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Class 1 Precision</a:t>
            </a:r>
            <a:endParaRPr lang="en-US" sz="1050" dirty="0"/>
          </a:p>
        </p:txBody>
      </p:sp>
      <p:sp>
        <p:nvSpPr>
          <p:cNvPr id="10" name="Text 6"/>
          <p:cNvSpPr/>
          <p:nvPr/>
        </p:nvSpPr>
        <p:spPr>
          <a:xfrm>
            <a:off x="5119449" y="3075027"/>
            <a:ext cx="4391382" cy="175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8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When model predicts risk, it's correct less than half the time</a:t>
            </a:r>
            <a:endParaRPr lang="en-US" sz="850" dirty="0"/>
          </a:p>
        </p:txBody>
      </p:sp>
      <p:sp>
        <p:nvSpPr>
          <p:cNvPr id="11" name="Text 7"/>
          <p:cNvSpPr/>
          <p:nvPr/>
        </p:nvSpPr>
        <p:spPr>
          <a:xfrm>
            <a:off x="11168539" y="1740218"/>
            <a:ext cx="1350050" cy="2743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5%</a:t>
            </a:r>
            <a:endParaRPr lang="en-US" sz="21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20425" y="1054179"/>
            <a:ext cx="1646515" cy="164651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1157585" y="2837736"/>
            <a:ext cx="1372076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Class 1 Recall</a:t>
            </a:r>
            <a:endParaRPr lang="en-US" sz="1050" dirty="0"/>
          </a:p>
        </p:txBody>
      </p:sp>
      <p:sp>
        <p:nvSpPr>
          <p:cNvPr id="14" name="Text 9"/>
          <p:cNvSpPr/>
          <p:nvPr/>
        </p:nvSpPr>
        <p:spPr>
          <a:xfrm>
            <a:off x="9647992" y="3075027"/>
            <a:ext cx="4391382" cy="175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850" dirty="0">
                <a:solidFill>
                  <a:srgbClr val="92165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Critical problem:</a:t>
            </a:r>
            <a:r>
              <a:rPr lang="en-US" sz="8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Model only identifies 5% of actual at-risk patients</a:t>
            </a:r>
            <a:endParaRPr lang="en-US" sz="850" dirty="0"/>
          </a:p>
        </p:txBody>
      </p:sp>
      <p:sp>
        <p:nvSpPr>
          <p:cNvPr id="15" name="Text 10"/>
          <p:cNvSpPr/>
          <p:nvPr/>
        </p:nvSpPr>
        <p:spPr>
          <a:xfrm>
            <a:off x="591026" y="3415189"/>
            <a:ext cx="2679144" cy="2744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Confusion Matrix Analysis</a:t>
            </a:r>
            <a:endParaRPr lang="en-US" sz="1700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026" y="3967130"/>
            <a:ext cx="4110211" cy="4120721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456646" y="3952875"/>
            <a:ext cx="6590348" cy="175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endParaRPr lang="en-US" sz="850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2095" y="3553022"/>
            <a:ext cx="6268282" cy="402617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1401E7F-7484-31D5-EF5D-D64B7E01EB26}"/>
              </a:ext>
            </a:extLst>
          </p:cNvPr>
          <p:cNvSpPr/>
          <p:nvPr/>
        </p:nvSpPr>
        <p:spPr>
          <a:xfrm>
            <a:off x="12664440" y="7646669"/>
            <a:ext cx="1931670" cy="5372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8179" y="609243"/>
            <a:ext cx="3999190" cy="3877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Learnings &amp; Next Steps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668179" y="1046559"/>
            <a:ext cx="248173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</a:t>
            </a:r>
            <a:endParaRPr lang="en-US" sz="1950" dirty="0"/>
          </a:p>
        </p:txBody>
      </p:sp>
      <p:sp>
        <p:nvSpPr>
          <p:cNvPr id="5" name="Shape 2"/>
          <p:cNvSpPr/>
          <p:nvPr/>
        </p:nvSpPr>
        <p:spPr>
          <a:xfrm>
            <a:off x="668179" y="1542812"/>
            <a:ext cx="3841790" cy="1409581"/>
          </a:xfrm>
          <a:prstGeom prst="roundRect">
            <a:avLst>
              <a:gd name="adj" fmla="val 7923"/>
            </a:avLst>
          </a:prstGeom>
          <a:solidFill>
            <a:srgbClr val="CEE6FD"/>
          </a:solidFill>
          <a:ln/>
        </p:spPr>
      </p:sp>
      <p:sp>
        <p:nvSpPr>
          <p:cNvPr id="6" name="Shape 3"/>
          <p:cNvSpPr/>
          <p:nvPr/>
        </p:nvSpPr>
        <p:spPr>
          <a:xfrm>
            <a:off x="792242" y="1666875"/>
            <a:ext cx="372189" cy="372189"/>
          </a:xfrm>
          <a:prstGeom prst="roundRect">
            <a:avLst>
              <a:gd name="adj" fmla="val 24565706"/>
            </a:avLst>
          </a:prstGeom>
          <a:solidFill>
            <a:srgbClr val="84C1FA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4517" y="1769150"/>
            <a:ext cx="167521" cy="16752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2242" y="2163128"/>
            <a:ext cx="1551027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Pipeline Success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792242" y="2431375"/>
            <a:ext cx="3593663" cy="396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Successfully built an end-to-end ML pipeline from data cleaning through model evaluation</a:t>
            </a:r>
            <a:endParaRPr lang="en-US" sz="950" dirty="0"/>
          </a:p>
        </p:txBody>
      </p:sp>
      <p:sp>
        <p:nvSpPr>
          <p:cNvPr id="10" name="Shape 6"/>
          <p:cNvSpPr/>
          <p:nvPr/>
        </p:nvSpPr>
        <p:spPr>
          <a:xfrm>
            <a:off x="4634032" y="1542812"/>
            <a:ext cx="3841790" cy="1409581"/>
          </a:xfrm>
          <a:prstGeom prst="roundRect">
            <a:avLst>
              <a:gd name="adj" fmla="val 7923"/>
            </a:avLst>
          </a:prstGeom>
          <a:solidFill>
            <a:srgbClr val="CEE6FD"/>
          </a:solidFill>
          <a:ln/>
        </p:spPr>
      </p:sp>
      <p:sp>
        <p:nvSpPr>
          <p:cNvPr id="11" name="Shape 7"/>
          <p:cNvSpPr/>
          <p:nvPr/>
        </p:nvSpPr>
        <p:spPr>
          <a:xfrm>
            <a:off x="4758095" y="1666875"/>
            <a:ext cx="372189" cy="372189"/>
          </a:xfrm>
          <a:prstGeom prst="roundRect">
            <a:avLst>
              <a:gd name="adj" fmla="val 24565706"/>
            </a:avLst>
          </a:prstGeom>
          <a:solidFill>
            <a:srgbClr val="84C1FA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860369" y="1769150"/>
            <a:ext cx="167521" cy="167521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4758095" y="2163128"/>
            <a:ext cx="1551027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Accuracy Deception</a:t>
            </a:r>
            <a:endParaRPr lang="en-US" sz="1200" dirty="0"/>
          </a:p>
        </p:txBody>
      </p:sp>
      <p:sp>
        <p:nvSpPr>
          <p:cNvPr id="14" name="Text 9"/>
          <p:cNvSpPr/>
          <p:nvPr/>
        </p:nvSpPr>
        <p:spPr>
          <a:xfrm>
            <a:off x="4758095" y="2431375"/>
            <a:ext cx="3593663" cy="396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Learnt that high accuracy can be a misleading metric, especially with imbalanced datasets</a:t>
            </a:r>
            <a:endParaRPr lang="en-US" sz="950" dirty="0"/>
          </a:p>
        </p:txBody>
      </p:sp>
      <p:sp>
        <p:nvSpPr>
          <p:cNvPr id="15" name="Shape 10"/>
          <p:cNvSpPr/>
          <p:nvPr/>
        </p:nvSpPr>
        <p:spPr>
          <a:xfrm>
            <a:off x="668179" y="3076456"/>
            <a:ext cx="7807643" cy="1211104"/>
          </a:xfrm>
          <a:prstGeom prst="roundRect">
            <a:avLst>
              <a:gd name="adj" fmla="val 9222"/>
            </a:avLst>
          </a:prstGeom>
          <a:solidFill>
            <a:srgbClr val="CEE6FD"/>
          </a:solidFill>
          <a:ln/>
        </p:spPr>
      </p:sp>
      <p:sp>
        <p:nvSpPr>
          <p:cNvPr id="16" name="Shape 11"/>
          <p:cNvSpPr/>
          <p:nvPr/>
        </p:nvSpPr>
        <p:spPr>
          <a:xfrm>
            <a:off x="792242" y="3200519"/>
            <a:ext cx="372189" cy="372189"/>
          </a:xfrm>
          <a:prstGeom prst="roundRect">
            <a:avLst>
              <a:gd name="adj" fmla="val 24565706"/>
            </a:avLst>
          </a:prstGeom>
          <a:solidFill>
            <a:srgbClr val="84C1FA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4517" y="3302794"/>
            <a:ext cx="167521" cy="167521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92242" y="3696772"/>
            <a:ext cx="1551027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Root Cause</a:t>
            </a:r>
            <a:endParaRPr lang="en-US" sz="1200" dirty="0"/>
          </a:p>
        </p:txBody>
      </p:sp>
      <p:sp>
        <p:nvSpPr>
          <p:cNvPr id="19" name="Text 13"/>
          <p:cNvSpPr/>
          <p:nvPr/>
        </p:nvSpPr>
        <p:spPr>
          <a:xfrm>
            <a:off x="792242" y="3965019"/>
            <a:ext cx="7559516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Poor performance directly caused by severe class imbalance discovered during EDA</a:t>
            </a:r>
            <a:endParaRPr lang="en-US" sz="950" dirty="0"/>
          </a:p>
        </p:txBody>
      </p:sp>
      <p:sp>
        <p:nvSpPr>
          <p:cNvPr id="20" name="Text 14"/>
          <p:cNvSpPr/>
          <p:nvPr/>
        </p:nvSpPr>
        <p:spPr>
          <a:xfrm>
            <a:off x="668179" y="4473654"/>
            <a:ext cx="248173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Work</a:t>
            </a:r>
            <a:endParaRPr lang="en-US" sz="1950" dirty="0"/>
          </a:p>
        </p:txBody>
      </p:sp>
      <p:sp>
        <p:nvSpPr>
          <p:cNvPr id="21" name="Shape 15"/>
          <p:cNvSpPr/>
          <p:nvPr/>
        </p:nvSpPr>
        <p:spPr>
          <a:xfrm>
            <a:off x="792242" y="5156002"/>
            <a:ext cx="124063" cy="727115"/>
          </a:xfrm>
          <a:prstGeom prst="roundRect">
            <a:avLst>
              <a:gd name="adj" fmla="val 90020"/>
            </a:avLst>
          </a:prstGeom>
          <a:solidFill>
            <a:srgbClr val="CEE6FD"/>
          </a:solidFill>
          <a:ln/>
        </p:spPr>
      </p:sp>
      <p:sp>
        <p:nvSpPr>
          <p:cNvPr id="22" name="Shape 16"/>
          <p:cNvSpPr/>
          <p:nvPr/>
        </p:nvSpPr>
        <p:spPr>
          <a:xfrm>
            <a:off x="668179" y="5074563"/>
            <a:ext cx="372189" cy="372189"/>
          </a:xfrm>
          <a:prstGeom prst="roundRect">
            <a:avLst>
              <a:gd name="adj" fmla="val 122841"/>
            </a:avLst>
          </a:prstGeom>
          <a:solidFill>
            <a:srgbClr val="CEE6FD"/>
          </a:solidFill>
          <a:ln/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61167" y="5167551"/>
            <a:ext cx="186095" cy="186095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1164431" y="5093970"/>
            <a:ext cx="1551027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Address Imbalance</a:t>
            </a:r>
            <a:endParaRPr lang="en-US" sz="1200" dirty="0"/>
          </a:p>
        </p:txBody>
      </p:sp>
      <p:sp>
        <p:nvSpPr>
          <p:cNvPr id="25" name="Text 18"/>
          <p:cNvSpPr/>
          <p:nvPr/>
        </p:nvSpPr>
        <p:spPr>
          <a:xfrm>
            <a:off x="1164431" y="5362218"/>
            <a:ext cx="7311390" cy="3969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 SMOTE (Synthetic Minority Oversampling Technique) or adjust class_weight parameters to handle the 85:15 ratio more effectively</a:t>
            </a:r>
            <a:endParaRPr lang="en-US" sz="950" dirty="0"/>
          </a:p>
        </p:txBody>
      </p:sp>
      <p:sp>
        <p:nvSpPr>
          <p:cNvPr id="26" name="Shape 19"/>
          <p:cNvSpPr/>
          <p:nvPr/>
        </p:nvSpPr>
        <p:spPr>
          <a:xfrm>
            <a:off x="978337" y="6193393"/>
            <a:ext cx="124063" cy="558284"/>
          </a:xfrm>
          <a:prstGeom prst="roundRect">
            <a:avLst>
              <a:gd name="adj" fmla="val 90020"/>
            </a:avLst>
          </a:prstGeom>
          <a:solidFill>
            <a:srgbClr val="CEE6FD"/>
          </a:solidFill>
          <a:ln/>
        </p:spPr>
      </p:sp>
      <p:sp>
        <p:nvSpPr>
          <p:cNvPr id="27" name="Shape 20"/>
          <p:cNvSpPr/>
          <p:nvPr/>
        </p:nvSpPr>
        <p:spPr>
          <a:xfrm>
            <a:off x="854273" y="6111954"/>
            <a:ext cx="372189" cy="372189"/>
          </a:xfrm>
          <a:prstGeom prst="roundRect">
            <a:avLst>
              <a:gd name="adj" fmla="val 122841"/>
            </a:avLst>
          </a:prstGeom>
          <a:solidFill>
            <a:srgbClr val="CEE6FD"/>
          </a:solidFill>
          <a:ln/>
        </p:spPr>
      </p:sp>
      <p:pic>
        <p:nvPicPr>
          <p:cNvPr id="28" name="Image 5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47261" y="6204942"/>
            <a:ext cx="186095" cy="186095"/>
          </a:xfrm>
          <a:prstGeom prst="rect">
            <a:avLst/>
          </a:prstGeom>
        </p:spPr>
      </p:pic>
      <p:sp>
        <p:nvSpPr>
          <p:cNvPr id="29" name="Text 21"/>
          <p:cNvSpPr/>
          <p:nvPr/>
        </p:nvSpPr>
        <p:spPr>
          <a:xfrm>
            <a:off x="1350526" y="6131362"/>
            <a:ext cx="1965722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Explore Alternative Models</a:t>
            </a:r>
            <a:endParaRPr lang="en-US" sz="1200" dirty="0"/>
          </a:p>
        </p:txBody>
      </p:sp>
      <p:sp>
        <p:nvSpPr>
          <p:cNvPr id="30" name="Text 22"/>
          <p:cNvSpPr/>
          <p:nvPr/>
        </p:nvSpPr>
        <p:spPr>
          <a:xfrm>
            <a:off x="1350526" y="6399609"/>
            <a:ext cx="7125295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Test ensemble methods like Random Forest or Gradient Boosting, which often handle imbalanced datasets more robustly</a:t>
            </a:r>
            <a:endParaRPr lang="en-US" sz="950" dirty="0"/>
          </a:p>
        </p:txBody>
      </p:sp>
      <p:sp>
        <p:nvSpPr>
          <p:cNvPr id="31" name="Shape 23"/>
          <p:cNvSpPr/>
          <p:nvPr/>
        </p:nvSpPr>
        <p:spPr>
          <a:xfrm>
            <a:off x="1164431" y="7061954"/>
            <a:ext cx="124063" cy="558284"/>
          </a:xfrm>
          <a:prstGeom prst="roundRect">
            <a:avLst>
              <a:gd name="adj" fmla="val 90020"/>
            </a:avLst>
          </a:prstGeom>
          <a:solidFill>
            <a:srgbClr val="CEE6FD"/>
          </a:solidFill>
          <a:ln/>
        </p:spPr>
      </p:sp>
      <p:sp>
        <p:nvSpPr>
          <p:cNvPr id="32" name="Shape 24"/>
          <p:cNvSpPr/>
          <p:nvPr/>
        </p:nvSpPr>
        <p:spPr>
          <a:xfrm>
            <a:off x="1040368" y="6980515"/>
            <a:ext cx="372189" cy="372189"/>
          </a:xfrm>
          <a:prstGeom prst="roundRect">
            <a:avLst>
              <a:gd name="adj" fmla="val 122841"/>
            </a:avLst>
          </a:prstGeom>
          <a:solidFill>
            <a:srgbClr val="CEE6FD"/>
          </a:solidFill>
          <a:ln/>
        </p:spPr>
      </p:sp>
      <p:pic>
        <p:nvPicPr>
          <p:cNvPr id="33" name="Image 6" descr="preencoded.png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133356" y="7073503"/>
            <a:ext cx="186095" cy="186095"/>
          </a:xfrm>
          <a:prstGeom prst="rect">
            <a:avLst/>
          </a:prstGeom>
        </p:spPr>
      </p:pic>
      <p:sp>
        <p:nvSpPr>
          <p:cNvPr id="34" name="Text 25"/>
          <p:cNvSpPr/>
          <p:nvPr/>
        </p:nvSpPr>
        <p:spPr>
          <a:xfrm>
            <a:off x="1536621" y="6999923"/>
            <a:ext cx="2053947" cy="1938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Deeper Feature Engineering</a:t>
            </a:r>
            <a:endParaRPr lang="en-US" sz="1200" dirty="0"/>
          </a:p>
        </p:txBody>
      </p:sp>
      <p:sp>
        <p:nvSpPr>
          <p:cNvPr id="35" name="Text 26"/>
          <p:cNvSpPr/>
          <p:nvPr/>
        </p:nvSpPr>
        <p:spPr>
          <a:xfrm>
            <a:off x="1536621" y="7268170"/>
            <a:ext cx="6939201" cy="1984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9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Investigate interaction terms and additional clinical features to improve predictive signal for minority class</a:t>
            </a:r>
            <a:endParaRPr lang="en-US" sz="9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7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12</cp:revision>
  <dcterms:created xsi:type="dcterms:W3CDTF">2025-11-14T13:36:14Z</dcterms:created>
  <dcterms:modified xsi:type="dcterms:W3CDTF">2025-11-14T13:51:42Z</dcterms:modified>
</cp:coreProperties>
</file>